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3.png" ContentType="image/png"/>
  <Override PartName="/ppt/media/image19.png" ContentType="image/png"/>
  <Override PartName="/ppt/media/image12.jpeg" ContentType="image/jpeg"/>
  <Override PartName="/ppt/media/image11.png" ContentType="image/png"/>
  <Override PartName="/ppt/media/image4.png" ContentType="image/png"/>
  <Override PartName="/ppt/media/image39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7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6.png" ContentType="image/png"/>
  <Override PartName="/ppt/media/image1.png" ContentType="image/png"/>
  <Override PartName="/ppt/media/image36.png" ContentType="image/png"/>
  <Override PartName="/ppt/media/image8.png" ContentType="image/png"/>
  <Override PartName="/ppt/media/image23.png" ContentType="image/png"/>
  <Override PartName="/ppt/media/image10.png" ContentType="image/png"/>
  <Override PartName="/ppt/media/image9.png" ContentType="image/png"/>
  <Override PartName="/ppt/media/image14.png" ContentType="image/png"/>
  <Override PartName="/ppt/media/image24.jpeg" ContentType="image/jpe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4.xml.rels" ContentType="application/vnd.openxmlformats-package.relationships+xml"/>
  <Override PartName="/ppt/slideMasters/slideMaster5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theme/theme5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_rels/slideLayout60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46.xml.rels" ContentType="application/vnd.openxmlformats-package.relationships+xml"/>
  <Override PartName="/ppt/slideLayouts/slideLayout50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6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<Relationship Id="rId2" Type="http://schemas.openxmlformats.org/officeDocument/2006/relationships/image" Target="../media/image7.png"/><Relationship Id="rId3" Type="http://schemas.openxmlformats.org/officeDocument/2006/relationships/image" Target="../media/image8.png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9.png"/><Relationship Id="rId3" Type="http://schemas.openxmlformats.org/officeDocument/2006/relationships/image" Target="../media/image10.png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4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5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9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0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3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44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9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180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3" Type="http://schemas.openxmlformats.org/officeDocument/2006/relationships/slideLayout" Target="../slideLayouts/slideLayout26.xml"/><Relationship Id="rId4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8.xml"/><Relationship Id="rId6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0.xml"/><Relationship Id="rId8" Type="http://schemas.openxmlformats.org/officeDocument/2006/relationships/slideLayout" Target="../slideLayouts/slideLayout31.xml"/><Relationship Id="rId9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33.xml"/><Relationship Id="rId11" Type="http://schemas.openxmlformats.org/officeDocument/2006/relationships/slideLayout" Target="../slideLayouts/slideLayout34.xml"/><Relationship Id="rId12" Type="http://schemas.openxmlformats.org/officeDocument/2006/relationships/slideLayout" Target="../slideLayouts/slideLayout35.xml"/><Relationship Id="rId13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9.xml"/><Relationship Id="rId5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slideLayout" Target="../slideLayouts/slideLayout49.xml"/><Relationship Id="rId3" Type="http://schemas.openxmlformats.org/officeDocument/2006/relationships/slideLayout" Target="../slideLayouts/slideLayout50.xml"/><Relationship Id="rId4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3.xml"/><Relationship Id="rId7" Type="http://schemas.openxmlformats.org/officeDocument/2006/relationships/slideLayout" Target="../slideLayouts/slideLayout54.xml"/><Relationship Id="rId8" Type="http://schemas.openxmlformats.org/officeDocument/2006/relationships/slideLayout" Target="../slideLayouts/slideLayout55.xml"/><Relationship Id="rId9" Type="http://schemas.openxmlformats.org/officeDocument/2006/relationships/slideLayout" Target="../slideLayouts/slideLayout56.xml"/><Relationship Id="rId10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0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CustomShape 1"/>
          <p:cNvSpPr/>
          <p:nvPr/>
        </p:nvSpPr>
        <p:spPr>
          <a:xfrm>
            <a:off x="0" y="6608880"/>
            <a:ext cx="1930320" cy="209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nl-NL" sz="400" spc="38" strike="noStrike">
                <a:solidFill>
                  <a:srgbClr val="f5f5f5"/>
                </a:solidFill>
                <a:uFill>
                  <a:solidFill>
                    <a:srgbClr val="ffffff"/>
                  </a:solidFill>
                </a:uFill>
                <a:latin typeface="Arial"/>
                <a:ea typeface="ＭＳ Ｐゴシック"/>
              </a:rPr>
              <a:t>Copyright © 2012, SAS Institute Inc. All rights reserved.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2"/>
    <p:sldLayoutId id="2147483689" r:id="rId3"/>
    <p:sldLayoutId id="2147483690" r:id="rId4"/>
    <p:sldLayoutId id="2147483691" r:id="rId5"/>
    <p:sldLayoutId id="2147483692" r:id="rId6"/>
    <p:sldLayoutId id="2147483693" r:id="rId7"/>
    <p:sldLayoutId id="2147483694" r:id="rId8"/>
    <p:sldLayoutId id="2147483695" r:id="rId9"/>
    <p:sldLayoutId id="2147483696" r:id="rId10"/>
    <p:sldLayoutId id="2147483697" r:id="rId11"/>
    <p:sldLayoutId id="2147483698" r:id="rId12"/>
    <p:sldLayoutId id="2147483699" r:id="rId13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nl-NL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titeltekst te bewerken</a:t>
            </a:r>
            <a:endParaRPr b="0" lang="nl-NL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Klik om de opmaak van de overzichtstekst te bewerken</a:t>
            </a:r>
            <a:endParaRPr b="0" lang="nl-NL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Tweede overzichtsniveau</a:t>
            </a:r>
            <a:endParaRPr b="0" lang="nl-NL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Derde overzichtsniveau</a:t>
            </a:r>
            <a:endParaRPr b="0" lang="nl-NL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Vierde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Vijfde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Zesde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Zevende overzichtsniveau</a:t>
            </a:r>
            <a:endParaRPr b="0" lang="nl-NL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jpe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6" Type="http://schemas.openxmlformats.org/officeDocument/2006/relationships/image" Target="../media/image30.png"/><Relationship Id="rId7" Type="http://schemas.openxmlformats.org/officeDocument/2006/relationships/image" Target="../media/image31.png"/><Relationship Id="rId8" Type="http://schemas.openxmlformats.org/officeDocument/2006/relationships/image" Target="../media/image32.png"/><Relationship Id="rId9" Type="http://schemas.openxmlformats.org/officeDocument/2006/relationships/image" Target="../media/image33.png"/><Relationship Id="rId10" Type="http://schemas.openxmlformats.org/officeDocument/2006/relationships/image" Target="../media/image34.png"/><Relationship Id="rId11" Type="http://schemas.openxmlformats.org/officeDocument/2006/relationships/image" Target="../media/image35.png"/><Relationship Id="rId12" Type="http://schemas.openxmlformats.org/officeDocument/2006/relationships/image" Target="../media/image36.png"/><Relationship Id="rId13" Type="http://schemas.openxmlformats.org/officeDocument/2006/relationships/slideLayout" Target="../slideLayouts/slideLayout37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image" Target="../media/image39.png"/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5" Type="http://schemas.openxmlformats.org/officeDocument/2006/relationships/image" Target="../media/image42.png"/><Relationship Id="rId6" Type="http://schemas.openxmlformats.org/officeDocument/2006/relationships/image" Target="../media/image43.png"/><Relationship Id="rId7" Type="http://schemas.openxmlformats.org/officeDocument/2006/relationships/image" Target="../media/image44.png"/><Relationship Id="rId8" Type="http://schemas.openxmlformats.org/officeDocument/2006/relationships/image" Target="../media/image45.png"/><Relationship Id="rId9" Type="http://schemas.openxmlformats.org/officeDocument/2006/relationships/image" Target="../media/image46.png"/><Relationship Id="rId10" Type="http://schemas.openxmlformats.org/officeDocument/2006/relationships/slideLayout" Target="../slideLayouts/slideLayout37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slideLayout" Target="../slideLayouts/slideLayout49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image" Target="../media/image50.png"/><Relationship Id="rId3" Type="http://schemas.openxmlformats.org/officeDocument/2006/relationships/slideLayout" Target="../slideLayouts/slideLayout4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RotterdamSessie" TargetMode="External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hyperlink" Target="https://github.com/longhowlam/RotterdamSessie" TargetMode="External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hyperlink" Target="https://www.linkedin.com/today/author/longhowlam" TargetMode="External"/><Relationship Id="rId3" Type="http://schemas.openxmlformats.org/officeDocument/2006/relationships/hyperlink" Target="https://www.linkedin.com/today/author/longhowlam" TargetMode="External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hyperlink" Target="https://longhowlam.wordpress.com/" TargetMode="External"/><Relationship Id="rId7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7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3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5" Type="http://schemas.openxmlformats.org/officeDocument/2006/relationships/hyperlink" Target="https://support.rstudio.com/hc/en-us/articles/201057987-Quick-list-of-useful-R-packages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jpeg"/><Relationship Id="rId9" Type="http://schemas.openxmlformats.org/officeDocument/2006/relationships/slideLayout" Target="../slideLayouts/slideLayout3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1259640" y="5187240"/>
            <a:ext cx="5663520" cy="129420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82" name="Line 2"/>
          <p:cNvSpPr/>
          <p:nvPr/>
        </p:nvSpPr>
        <p:spPr>
          <a:xfrm>
            <a:off x="0" y="3204000"/>
            <a:ext cx="9144000" cy="360"/>
          </a:xfrm>
          <a:prstGeom prst="line">
            <a:avLst/>
          </a:prstGeom>
          <a:ln w="2232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183" name="Picture 1" descr=""/>
          <p:cNvPicPr/>
          <p:nvPr/>
        </p:nvPicPr>
        <p:blipFill>
          <a:blip r:embed="rId1"/>
          <a:stretch/>
        </p:blipFill>
        <p:spPr>
          <a:xfrm>
            <a:off x="506520" y="3780000"/>
            <a:ext cx="1833120" cy="1603800"/>
          </a:xfrm>
          <a:prstGeom prst="rect">
            <a:avLst/>
          </a:prstGeom>
          <a:ln>
            <a:noFill/>
          </a:ln>
        </p:spPr>
      </p:pic>
      <p:sp>
        <p:nvSpPr>
          <p:cNvPr id="184" name="CustomShape 3"/>
          <p:cNvSpPr/>
          <p:nvPr/>
        </p:nvSpPr>
        <p:spPr>
          <a:xfrm>
            <a:off x="469080" y="5668920"/>
            <a:ext cx="6226560" cy="37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Kennis sessie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 / data science / 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nl-NL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Longhow 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5" name="CustomShape 4"/>
          <p:cNvSpPr/>
          <p:nvPr/>
        </p:nvSpPr>
        <p:spPr>
          <a:xfrm>
            <a:off x="2304000" y="4212000"/>
            <a:ext cx="4247640" cy="111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7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otterdam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6" name="" descr=""/>
          <p:cNvPicPr/>
          <p:nvPr/>
        </p:nvPicPr>
        <p:blipFill>
          <a:blip r:embed="rId2"/>
          <a:stretch/>
        </p:blipFill>
        <p:spPr>
          <a:xfrm>
            <a:off x="360" y="18000"/>
            <a:ext cx="9143280" cy="3133440"/>
          </a:xfrm>
          <a:prstGeom prst="rect">
            <a:avLst/>
          </a:prstGeom>
          <a:ln>
            <a:noFill/>
          </a:ln>
        </p:spPr>
      </p:pic>
      <p:sp>
        <p:nvSpPr>
          <p:cNvPr id="187" name="Line 5"/>
          <p:cNvSpPr/>
          <p:nvPr/>
        </p:nvSpPr>
        <p:spPr>
          <a:xfrm>
            <a:off x="0" y="3276360"/>
            <a:ext cx="9144000" cy="360"/>
          </a:xfrm>
          <a:prstGeom prst="line">
            <a:avLst/>
          </a:prstGeom>
          <a:ln w="22320">
            <a:solidFill>
              <a:srgbClr val="1f497d"/>
            </a:solidFill>
            <a:round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Architecture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4" name="Picture 3" descr=""/>
          <p:cNvPicPr/>
          <p:nvPr/>
        </p:nvPicPr>
        <p:blipFill>
          <a:blip r:embed="rId1"/>
          <a:stretch/>
        </p:blipFill>
        <p:spPr>
          <a:xfrm>
            <a:off x="35640" y="1729440"/>
            <a:ext cx="2856600" cy="1752480"/>
          </a:xfrm>
          <a:prstGeom prst="rect">
            <a:avLst/>
          </a:prstGeom>
          <a:ln>
            <a:noFill/>
          </a:ln>
        </p:spPr>
      </p:pic>
      <p:pic>
        <p:nvPicPr>
          <p:cNvPr id="235" name="Picture 4" descr=""/>
          <p:cNvPicPr/>
          <p:nvPr/>
        </p:nvPicPr>
        <p:blipFill>
          <a:blip r:embed="rId2"/>
          <a:stretch/>
        </p:blipFill>
        <p:spPr>
          <a:xfrm>
            <a:off x="622080" y="1886760"/>
            <a:ext cx="1568880" cy="972360"/>
          </a:xfrm>
          <a:prstGeom prst="rect">
            <a:avLst/>
          </a:prstGeom>
          <a:ln>
            <a:noFill/>
          </a:ln>
        </p:spPr>
      </p:pic>
      <p:sp>
        <p:nvSpPr>
          <p:cNvPr id="236" name="CustomShape 2"/>
          <p:cNvSpPr/>
          <p:nvPr/>
        </p:nvSpPr>
        <p:spPr>
          <a:xfrm>
            <a:off x="371880" y="988920"/>
            <a:ext cx="244656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Desktop / laptop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9" descr=""/>
          <p:cNvPicPr/>
          <p:nvPr/>
        </p:nvPicPr>
        <p:blipFill>
          <a:blip r:embed="rId3"/>
          <a:stretch/>
        </p:blipFill>
        <p:spPr>
          <a:xfrm>
            <a:off x="7245000" y="27648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38" name="Picture 10" descr=""/>
          <p:cNvPicPr/>
          <p:nvPr/>
        </p:nvPicPr>
        <p:blipFill>
          <a:blip r:embed="rId4"/>
          <a:stretch/>
        </p:blipFill>
        <p:spPr>
          <a:xfrm>
            <a:off x="7443000" y="34632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39" name="Picture 12" descr=""/>
          <p:cNvPicPr/>
          <p:nvPr/>
        </p:nvPicPr>
        <p:blipFill>
          <a:blip r:embed="rId5"/>
          <a:stretch/>
        </p:blipFill>
        <p:spPr>
          <a:xfrm>
            <a:off x="5179320" y="185436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40" name="Picture 13" descr=""/>
          <p:cNvPicPr/>
          <p:nvPr/>
        </p:nvPicPr>
        <p:blipFill>
          <a:blip r:embed="rId6"/>
          <a:stretch/>
        </p:blipFill>
        <p:spPr>
          <a:xfrm>
            <a:off x="5377320" y="192420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41" name="CustomShape 3"/>
          <p:cNvSpPr/>
          <p:nvPr/>
        </p:nvSpPr>
        <p:spPr>
          <a:xfrm>
            <a:off x="3735720" y="977040"/>
            <a:ext cx="201168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Single Server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Picture 19" descr=""/>
          <p:cNvPicPr/>
          <p:nvPr/>
        </p:nvPicPr>
        <p:blipFill>
          <a:blip r:embed="rId7"/>
          <a:stretch/>
        </p:blipFill>
        <p:spPr>
          <a:xfrm>
            <a:off x="5726880" y="72504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43" name="Picture 20" descr=""/>
          <p:cNvPicPr/>
          <p:nvPr/>
        </p:nvPicPr>
        <p:blipFill>
          <a:blip r:embed="rId8"/>
          <a:stretch/>
        </p:blipFill>
        <p:spPr>
          <a:xfrm>
            <a:off x="5924880" y="794880"/>
            <a:ext cx="602640" cy="349200"/>
          </a:xfrm>
          <a:prstGeom prst="rect">
            <a:avLst/>
          </a:prstGeom>
          <a:ln>
            <a:noFill/>
          </a:ln>
        </p:spPr>
      </p:pic>
      <p:pic>
        <p:nvPicPr>
          <p:cNvPr id="244" name="Afbeelding 2" descr=""/>
          <p:cNvPicPr/>
          <p:nvPr/>
        </p:nvPicPr>
        <p:blipFill>
          <a:blip r:embed="rId9"/>
          <a:stretch/>
        </p:blipFill>
        <p:spPr>
          <a:xfrm>
            <a:off x="7209000" y="1589400"/>
            <a:ext cx="1427040" cy="1980720"/>
          </a:xfrm>
          <a:prstGeom prst="rect">
            <a:avLst/>
          </a:prstGeom>
          <a:ln>
            <a:noFill/>
          </a:ln>
        </p:spPr>
      </p:pic>
      <p:pic>
        <p:nvPicPr>
          <p:cNvPr id="245" name="Afbeelding 22" descr=""/>
          <p:cNvPicPr/>
          <p:nvPr/>
        </p:nvPicPr>
        <p:blipFill>
          <a:blip r:embed="rId10"/>
          <a:stretch/>
        </p:blipFill>
        <p:spPr>
          <a:xfrm>
            <a:off x="3764520" y="4531320"/>
            <a:ext cx="3043800" cy="2110680"/>
          </a:xfrm>
          <a:prstGeom prst="rect">
            <a:avLst/>
          </a:prstGeom>
          <a:ln>
            <a:noFill/>
          </a:ln>
        </p:spPr>
      </p:pic>
      <p:pic>
        <p:nvPicPr>
          <p:cNvPr id="246" name="Picture 12" descr=""/>
          <p:cNvPicPr/>
          <p:nvPr/>
        </p:nvPicPr>
        <p:blipFill>
          <a:blip r:embed="rId11"/>
          <a:stretch/>
        </p:blipFill>
        <p:spPr>
          <a:xfrm>
            <a:off x="1403640" y="5022000"/>
            <a:ext cx="1098000" cy="630360"/>
          </a:xfrm>
          <a:prstGeom prst="rect">
            <a:avLst/>
          </a:prstGeom>
          <a:ln>
            <a:noFill/>
          </a:ln>
        </p:spPr>
      </p:pic>
      <p:pic>
        <p:nvPicPr>
          <p:cNvPr id="247" name="Picture 13" descr=""/>
          <p:cNvPicPr/>
          <p:nvPr/>
        </p:nvPicPr>
        <p:blipFill>
          <a:blip r:embed="rId12"/>
          <a:stretch/>
        </p:blipFill>
        <p:spPr>
          <a:xfrm>
            <a:off x="1601640" y="5091480"/>
            <a:ext cx="602640" cy="349200"/>
          </a:xfrm>
          <a:prstGeom prst="rect">
            <a:avLst/>
          </a:prstGeom>
          <a:ln>
            <a:noFill/>
          </a:ln>
        </p:spPr>
      </p:pic>
      <p:sp>
        <p:nvSpPr>
          <p:cNvPr id="248" name="CustomShape 4"/>
          <p:cNvSpPr/>
          <p:nvPr/>
        </p:nvSpPr>
        <p:spPr>
          <a:xfrm>
            <a:off x="2415240" y="4046400"/>
            <a:ext cx="6296040" cy="783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24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Spark distributed compute cluster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9" name="CustomShape 5"/>
          <p:cNvSpPr/>
          <p:nvPr/>
        </p:nvSpPr>
        <p:spPr>
          <a:xfrm>
            <a:off x="2843640" y="540396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0" name="CustomShape 6"/>
          <p:cNvSpPr/>
          <p:nvPr/>
        </p:nvSpPr>
        <p:spPr>
          <a:xfrm>
            <a:off x="6276960" y="2268000"/>
            <a:ext cx="583560" cy="36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1" name="CustomShape 7"/>
          <p:cNvSpPr/>
          <p:nvPr/>
        </p:nvSpPr>
        <p:spPr>
          <a:xfrm>
            <a:off x="6801480" y="1358280"/>
            <a:ext cx="331920" cy="2746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  <p:sp>
        <p:nvSpPr>
          <p:cNvPr id="252" name="CustomShape 8"/>
          <p:cNvSpPr/>
          <p:nvPr/>
        </p:nvSpPr>
        <p:spPr>
          <a:xfrm>
            <a:off x="7795080" y="1041120"/>
            <a:ext cx="360" cy="39852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 w="9360">
            <a:solidFill>
              <a:srgbClr val="4a7ebb"/>
            </a:solidFill>
            <a:round/>
            <a:tailEnd len="med" type="triangle" w="med"/>
          </a:ln>
        </p:spPr>
        <p:style>
          <a:lnRef idx="0"/>
          <a:fillRef idx="0"/>
          <a:effectRef idx="0"/>
          <a:fontRef idx="minor"/>
        </p:style>
      </p:sp>
    </p:spTree>
  </p:cSld>
  <p:timing>
    <p:tnLst>
      <p:par>
        <p:cTn id="45" dur="indefinite" restart="never" nodeType="tmRoot">
          <p:childTnLst>
            <p:seq>
              <p:cTn id="4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Waarom R gebruiken?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4" name="CustomShape 2"/>
          <p:cNvSpPr/>
          <p:nvPr/>
        </p:nvSpPr>
        <p:spPr>
          <a:xfrm>
            <a:off x="395640" y="908640"/>
            <a:ext cx="8532360" cy="5239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Populariteit enorm toegenomen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Veel Universiteiten gebruiken het in het onderwijs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tool van de nieuwe generatie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Open source, geen licentie aanschaf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Support via community (hele grote, stack overflow, blogs, online!!) of derde partijen.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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Heel veel actieve ontwikkelingen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Community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7430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Bedrijven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Je moet na denken!!!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Er is een leercurve……  maar die is te overwinnen!!!!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5" name="Picture 3" descr=""/>
          <p:cNvPicPr/>
          <p:nvPr/>
        </p:nvPicPr>
        <p:blipFill>
          <a:blip r:embed="rId1"/>
          <a:stretch/>
        </p:blipFill>
        <p:spPr>
          <a:xfrm>
            <a:off x="6804360" y="4077000"/>
            <a:ext cx="1257120" cy="1099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analytics life cycle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57" name="Picture 3" descr=""/>
          <p:cNvPicPr/>
          <p:nvPr/>
        </p:nvPicPr>
        <p:blipFill>
          <a:blip r:embed="rId1"/>
          <a:stretch/>
        </p:blipFill>
        <p:spPr>
          <a:xfrm>
            <a:off x="3480120" y="1340640"/>
            <a:ext cx="1679400" cy="1211400"/>
          </a:xfrm>
          <a:prstGeom prst="rect">
            <a:avLst/>
          </a:prstGeom>
          <a:ln>
            <a:noFill/>
          </a:ln>
        </p:spPr>
      </p:pic>
      <p:pic>
        <p:nvPicPr>
          <p:cNvPr id="258" name="Picture 4" descr=""/>
          <p:cNvPicPr/>
          <p:nvPr/>
        </p:nvPicPr>
        <p:blipFill>
          <a:blip r:embed="rId2"/>
          <a:stretch/>
        </p:blipFill>
        <p:spPr>
          <a:xfrm>
            <a:off x="4770360" y="1398240"/>
            <a:ext cx="1347840" cy="1517400"/>
          </a:xfrm>
          <a:prstGeom prst="rect">
            <a:avLst/>
          </a:prstGeom>
          <a:ln>
            <a:noFill/>
          </a:ln>
        </p:spPr>
      </p:pic>
      <p:pic>
        <p:nvPicPr>
          <p:cNvPr id="259" name="Picture 5" descr=""/>
          <p:cNvPicPr/>
          <p:nvPr/>
        </p:nvPicPr>
        <p:blipFill>
          <a:blip r:embed="rId3"/>
          <a:stretch/>
        </p:blipFill>
        <p:spPr>
          <a:xfrm>
            <a:off x="5185800" y="2267280"/>
            <a:ext cx="1190880" cy="1782000"/>
          </a:xfrm>
          <a:prstGeom prst="rect">
            <a:avLst/>
          </a:prstGeom>
          <a:ln>
            <a:noFill/>
          </a:ln>
        </p:spPr>
      </p:pic>
      <p:pic>
        <p:nvPicPr>
          <p:cNvPr id="260" name="Picture 6" descr=""/>
          <p:cNvPicPr/>
          <p:nvPr/>
        </p:nvPicPr>
        <p:blipFill>
          <a:blip r:embed="rId4"/>
          <a:stretch/>
        </p:blipFill>
        <p:spPr>
          <a:xfrm>
            <a:off x="4809960" y="3611160"/>
            <a:ext cx="1504800" cy="1364400"/>
          </a:xfrm>
          <a:prstGeom prst="rect">
            <a:avLst/>
          </a:prstGeom>
          <a:ln>
            <a:noFill/>
          </a:ln>
        </p:spPr>
      </p:pic>
      <p:pic>
        <p:nvPicPr>
          <p:cNvPr id="261" name="Picture 7" descr=""/>
          <p:cNvPicPr/>
          <p:nvPr/>
        </p:nvPicPr>
        <p:blipFill>
          <a:blip r:embed="rId5"/>
          <a:stretch/>
        </p:blipFill>
        <p:spPr>
          <a:xfrm>
            <a:off x="2807280" y="3637440"/>
            <a:ext cx="1347840" cy="1523520"/>
          </a:xfrm>
          <a:prstGeom prst="rect">
            <a:avLst/>
          </a:prstGeom>
          <a:ln>
            <a:noFill/>
          </a:ln>
        </p:spPr>
      </p:pic>
      <p:pic>
        <p:nvPicPr>
          <p:cNvPr id="262" name="Picture 11" descr=""/>
          <p:cNvPicPr/>
          <p:nvPr/>
        </p:nvPicPr>
        <p:blipFill>
          <a:blip r:embed="rId6"/>
          <a:stretch/>
        </p:blipFill>
        <p:spPr>
          <a:xfrm>
            <a:off x="2566080" y="2576160"/>
            <a:ext cx="1190880" cy="1699920"/>
          </a:xfrm>
          <a:prstGeom prst="rect">
            <a:avLst/>
          </a:prstGeom>
          <a:ln>
            <a:noFill/>
          </a:ln>
        </p:spPr>
      </p:pic>
      <p:pic>
        <p:nvPicPr>
          <p:cNvPr id="263" name="Picture 12" descr=""/>
          <p:cNvPicPr/>
          <p:nvPr/>
        </p:nvPicPr>
        <p:blipFill>
          <a:blip r:embed="rId7"/>
          <a:stretch/>
        </p:blipFill>
        <p:spPr>
          <a:xfrm>
            <a:off x="2632680" y="1630440"/>
            <a:ext cx="1479240" cy="1341000"/>
          </a:xfrm>
          <a:prstGeom prst="rect">
            <a:avLst/>
          </a:prstGeom>
          <a:ln>
            <a:noFill/>
          </a:ln>
        </p:spPr>
      </p:pic>
      <p:pic>
        <p:nvPicPr>
          <p:cNvPr id="264" name="Picture 10" descr=""/>
          <p:cNvPicPr/>
          <p:nvPr/>
        </p:nvPicPr>
        <p:blipFill>
          <a:blip r:embed="rId8"/>
          <a:stretch/>
        </p:blipFill>
        <p:spPr>
          <a:xfrm>
            <a:off x="3746160" y="4016160"/>
            <a:ext cx="1679400" cy="1211400"/>
          </a:xfrm>
          <a:prstGeom prst="rect">
            <a:avLst/>
          </a:prstGeom>
          <a:ln>
            <a:noFill/>
          </a:ln>
        </p:spPr>
      </p:pic>
      <p:sp>
        <p:nvSpPr>
          <p:cNvPr id="265" name="CustomShape 2"/>
          <p:cNvSpPr/>
          <p:nvPr/>
        </p:nvSpPr>
        <p:spPr>
          <a:xfrm>
            <a:off x="4043520" y="1715040"/>
            <a:ext cx="97272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1. IDENTIFY BUSINESS PAIN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6" name="CustomShape 3"/>
          <p:cNvSpPr/>
          <p:nvPr/>
        </p:nvSpPr>
        <p:spPr>
          <a:xfrm>
            <a:off x="4955040" y="2092320"/>
            <a:ext cx="11005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2. DATA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PREPARATION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7" name="CustomShape 4"/>
          <p:cNvSpPr/>
          <p:nvPr/>
        </p:nvSpPr>
        <p:spPr>
          <a:xfrm>
            <a:off x="5388480" y="3103560"/>
            <a:ext cx="10540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3. EPLORE DATA VALIDITY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8" name="CustomShape 5"/>
          <p:cNvSpPr/>
          <p:nvPr/>
        </p:nvSpPr>
        <p:spPr>
          <a:xfrm>
            <a:off x="4854600" y="4167000"/>
            <a:ext cx="120528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4. TRANSFORM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&amp; SELECT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69" name="CustomShape 6"/>
          <p:cNvSpPr/>
          <p:nvPr/>
        </p:nvSpPr>
        <p:spPr>
          <a:xfrm>
            <a:off x="3903840" y="4459320"/>
            <a:ext cx="104904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5. BUILD ANALYTICAL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0" name="CustomShape 7"/>
          <p:cNvSpPr/>
          <p:nvPr/>
        </p:nvSpPr>
        <p:spPr>
          <a:xfrm>
            <a:off x="2967480" y="4028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6.VALIDATE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1" name="CustomShape 8"/>
          <p:cNvSpPr/>
          <p:nvPr/>
        </p:nvSpPr>
        <p:spPr>
          <a:xfrm>
            <a:off x="2618280" y="3074760"/>
            <a:ext cx="925920" cy="39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7. DEPLOY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MODEL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2" name="CustomShape 9"/>
          <p:cNvSpPr/>
          <p:nvPr/>
        </p:nvSpPr>
        <p:spPr>
          <a:xfrm>
            <a:off x="2967480" y="2068200"/>
            <a:ext cx="1005480" cy="54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8.EVALUATE,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MONITOR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nl-NL" sz="1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Arial"/>
                <a:ea typeface="DejaVu Sans"/>
              </a:rPr>
              <a:t>RESULTS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3" name="CustomShape 10"/>
          <p:cNvSpPr/>
          <p:nvPr/>
        </p:nvSpPr>
        <p:spPr>
          <a:xfrm>
            <a:off x="3624840" y="2443680"/>
            <a:ext cx="1717920" cy="1695240"/>
          </a:xfrm>
          <a:prstGeom prst="ellipse">
            <a:avLst/>
          </a:prstGeom>
          <a:noFill/>
          <a:ln w="225360">
            <a:solidFill>
              <a:srgbClr val="3a5f8b"/>
            </a:solidFill>
            <a:round/>
          </a:ln>
        </p:spPr>
        <p:style>
          <a:lnRef idx="0"/>
          <a:fillRef idx="0"/>
          <a:effectRef idx="0"/>
          <a:fontRef idx="minor"/>
        </p:style>
      </p:sp>
      <p:pic>
        <p:nvPicPr>
          <p:cNvPr id="274" name="Picture 3" descr=""/>
          <p:cNvPicPr/>
          <p:nvPr/>
        </p:nvPicPr>
        <p:blipFill>
          <a:blip r:embed="rId9"/>
          <a:stretch/>
        </p:blipFill>
        <p:spPr>
          <a:xfrm>
            <a:off x="3896640" y="2752200"/>
            <a:ext cx="1151280" cy="1019520"/>
          </a:xfrm>
          <a:prstGeom prst="rect">
            <a:avLst/>
          </a:prstGeom>
          <a:ln>
            <a:noFill/>
          </a:ln>
        </p:spPr>
      </p:pic>
      <p:sp>
        <p:nvSpPr>
          <p:cNvPr id="275" name="CustomShape 11"/>
          <p:cNvSpPr/>
          <p:nvPr/>
        </p:nvSpPr>
        <p:spPr>
          <a:xfrm>
            <a:off x="6154560" y="152964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1&amp;2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Tidyverse, dplyr, stringr,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6" name="CustomShape 12"/>
          <p:cNvSpPr/>
          <p:nvPr/>
        </p:nvSpPr>
        <p:spPr>
          <a:xfrm>
            <a:off x="6527880" y="3020400"/>
            <a:ext cx="2214720" cy="109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3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Plotly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Interactive plots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7" name="CustomShape 13"/>
          <p:cNvSpPr/>
          <p:nvPr/>
        </p:nvSpPr>
        <p:spPr>
          <a:xfrm>
            <a:off x="4626720" y="5471280"/>
            <a:ext cx="2662560" cy="84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Avond sessie 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00527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Lm, glm, h20, glmnet, ranger, etc.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8" name="CustomShape 14"/>
          <p:cNvSpPr/>
          <p:nvPr/>
        </p:nvSpPr>
        <p:spPr>
          <a:xfrm>
            <a:off x="216720" y="3020760"/>
            <a:ext cx="187056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Out of-scope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49" dur="indefinite" restart="never" nodeType="tmRoot">
          <p:childTnLst>
            <p:seq>
              <p:cTn id="50" dur="indefinite" nodeType="mainSeq">
                <p:childTnLst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55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6" dur="500" fill="hold"/>
                                        <p:tgtEl>
                                          <p:spTgt spid="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1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2" dur="500" fill="hold"/>
                                        <p:tgtEl>
                                          <p:spTgt spid="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67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68" dur="500" fill="hold"/>
                                        <p:tgtEl>
                                          <p:spTgt spid="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73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74" dur="500" fill="hold"/>
                                        <p:tgtEl>
                                          <p:spTgt spid="2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CustomShape 1"/>
          <p:cNvSpPr/>
          <p:nvPr/>
        </p:nvSpPr>
        <p:spPr>
          <a:xfrm>
            <a:off x="111960" y="188640"/>
            <a:ext cx="4174560" cy="362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1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Twee boeken die ik aanraad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0" name="CustomShape 2"/>
          <p:cNvSpPr/>
          <p:nvPr/>
        </p:nvSpPr>
        <p:spPr>
          <a:xfrm>
            <a:off x="145080" y="936360"/>
            <a:ext cx="3166560" cy="30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4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http://r4ds.had.co.nz/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81" name="Afbeelding 4" descr=""/>
          <p:cNvPicPr/>
          <p:nvPr/>
        </p:nvPicPr>
        <p:blipFill>
          <a:blip r:embed="rId1"/>
          <a:stretch/>
        </p:blipFill>
        <p:spPr>
          <a:xfrm>
            <a:off x="111960" y="1221840"/>
            <a:ext cx="2950560" cy="4167360"/>
          </a:xfrm>
          <a:prstGeom prst="rect">
            <a:avLst/>
          </a:prstGeom>
          <a:ln>
            <a:noFill/>
          </a:ln>
        </p:spPr>
      </p:pic>
      <p:pic>
        <p:nvPicPr>
          <p:cNvPr id="282" name="Afbeelding 5" descr=""/>
          <p:cNvPicPr/>
          <p:nvPr/>
        </p:nvPicPr>
        <p:blipFill>
          <a:blip r:embed="rId2"/>
          <a:stretch/>
        </p:blipFill>
        <p:spPr>
          <a:xfrm>
            <a:off x="4716000" y="1130760"/>
            <a:ext cx="3094560" cy="4794480"/>
          </a:xfrm>
          <a:prstGeom prst="rect">
            <a:avLst/>
          </a:prstGeom>
          <a:ln>
            <a:noFill/>
          </a:ln>
        </p:spPr>
      </p:pic>
      <p:sp>
        <p:nvSpPr>
          <p:cNvPr id="283" name="CustomShape 3"/>
          <p:cNvSpPr/>
          <p:nvPr/>
        </p:nvSpPr>
        <p:spPr>
          <a:xfrm>
            <a:off x="2627640" y="5954760"/>
            <a:ext cx="6262920" cy="270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2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http://statweb.stanford.edu/~tibs/ElemStatLearn/printings/ESLII_print10.pdf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5" dur="indefinite" restart="never" nodeType="tmRoot">
          <p:childTnLst>
            <p:seq>
              <p:cTn id="7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4" name="Afbeelding 2" descr=""/>
          <p:cNvPicPr/>
          <p:nvPr/>
        </p:nvPicPr>
        <p:blipFill>
          <a:blip r:embed="rId1"/>
          <a:stretch/>
        </p:blipFill>
        <p:spPr>
          <a:xfrm>
            <a:off x="179640" y="548640"/>
            <a:ext cx="1372320" cy="744120"/>
          </a:xfrm>
          <a:prstGeom prst="rect">
            <a:avLst/>
          </a:prstGeom>
          <a:ln>
            <a:noFill/>
          </a:ln>
        </p:spPr>
      </p:pic>
      <p:pic>
        <p:nvPicPr>
          <p:cNvPr id="285" name="Afbeelding 3" descr=""/>
          <p:cNvPicPr/>
          <p:nvPr/>
        </p:nvPicPr>
        <p:blipFill>
          <a:blip r:embed="rId2"/>
          <a:stretch/>
        </p:blipFill>
        <p:spPr>
          <a:xfrm>
            <a:off x="1268280" y="1628640"/>
            <a:ext cx="7226640" cy="4048560"/>
          </a:xfrm>
          <a:prstGeom prst="rect">
            <a:avLst/>
          </a:prstGeom>
          <a:ln>
            <a:solidFill>
              <a:srgbClr val="4f81bd"/>
            </a:solidFill>
          </a:ln>
        </p:spPr>
      </p:pic>
    </p:spTree>
  </p:cSld>
  <p:timing>
    <p:tnLst>
      <p:par>
        <p:cTn id="77" dur="indefinite" restart="never" nodeType="tmRoot">
          <p:childTnLst>
            <p:seq>
              <p:cTn id="7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179640" y="159120"/>
            <a:ext cx="7885080" cy="8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9" name="CustomShape 2"/>
          <p:cNvSpPr/>
          <p:nvPr/>
        </p:nvSpPr>
        <p:spPr>
          <a:xfrm>
            <a:off x="210240" y="1567440"/>
            <a:ext cx="4415040" cy="2770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1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en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RStudio omgeving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 projecten, Data frames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en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tidyverse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CustomShape 3"/>
          <p:cNvSpPr/>
          <p:nvPr/>
        </p:nvSpPr>
        <p:spPr>
          <a:xfrm>
            <a:off x="672840" y="5229360"/>
            <a:ext cx="640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https://github.com/longhowlam/RotterdamSessie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1" name="CustomShape 4"/>
          <p:cNvSpPr/>
          <p:nvPr/>
        </p:nvSpPr>
        <p:spPr>
          <a:xfrm>
            <a:off x="683640" y="4705920"/>
            <a:ext cx="75247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2" name="CustomShape 5"/>
          <p:cNvSpPr/>
          <p:nvPr/>
        </p:nvSpPr>
        <p:spPr>
          <a:xfrm>
            <a:off x="4932000" y="1574640"/>
            <a:ext cx="3851280" cy="2770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Avond sessie 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visualisatie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Legacy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ggplot2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Interactive graphs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5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CustomShape 1"/>
          <p:cNvSpPr/>
          <p:nvPr/>
        </p:nvSpPr>
        <p:spPr>
          <a:xfrm>
            <a:off x="179640" y="159120"/>
            <a:ext cx="7885080" cy="891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Agenda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4" name="CustomShape 2"/>
          <p:cNvSpPr/>
          <p:nvPr/>
        </p:nvSpPr>
        <p:spPr>
          <a:xfrm>
            <a:off x="1920960" y="1621440"/>
            <a:ext cx="4415040" cy="277056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3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&amp;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4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P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h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r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x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L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u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k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00280" indent="-34128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t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k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u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o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e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i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n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5" name="CustomShape 3"/>
          <p:cNvSpPr/>
          <p:nvPr/>
        </p:nvSpPr>
        <p:spPr>
          <a:xfrm>
            <a:off x="672840" y="5229360"/>
            <a:ext cx="64069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1"/>
              </a:rPr>
              <a:t>https://github.com/longhowlam/RotterdamSessie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6" name="CustomShape 4"/>
          <p:cNvSpPr/>
          <p:nvPr/>
        </p:nvSpPr>
        <p:spPr>
          <a:xfrm>
            <a:off x="683640" y="4705920"/>
            <a:ext cx="75247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Laten we vast het volgende downloaden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CustomShape 1"/>
          <p:cNvSpPr/>
          <p:nvPr/>
        </p:nvSpPr>
        <p:spPr>
          <a:xfrm>
            <a:off x="179640" y="269640"/>
            <a:ext cx="7885080" cy="58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0" lang="nl-NL" sz="33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Iets over mijzelf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8" name="CustomShape 2"/>
          <p:cNvSpPr/>
          <p:nvPr/>
        </p:nvSpPr>
        <p:spPr>
          <a:xfrm>
            <a:off x="395640" y="1202040"/>
            <a:ext cx="8639280" cy="391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MSc Mathematics (1995)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   Vrije Universiteit Amsterdam (drs. wiskunde)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MTD Applied Statistics (1997)      Technical University Delft (twee jarige AIO    toegepaste statistiek)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SAS (Base / Stat / Guide/ Miner / VA / VS)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Veel ervaring met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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Verschillende functies als data scientist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RTL -- Data scientist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ABNAMRO -- Risk modeler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Business&amp;Decision -- Quantitative consultant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514440" indent="-169560">
              <a:lnSpc>
                <a:spcPct val="100000"/>
              </a:lnSpc>
              <a:buClr>
                <a:srgbClr val="000000"/>
              </a:buClr>
              <a:buFont typeface="Wingdings" charset="2"/>
              <a:buChar char=""/>
            </a:pP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  <a:ea typeface="DejaVu Sans"/>
              </a:rPr>
              <a:t>Experian -- data mininer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9" name="Picture 6" descr=""/>
          <p:cNvPicPr/>
          <p:nvPr/>
        </p:nvPicPr>
        <p:blipFill>
          <a:blip r:embed="rId1"/>
          <a:stretch/>
        </p:blipFill>
        <p:spPr>
          <a:xfrm>
            <a:off x="1495080" y="5900040"/>
            <a:ext cx="346320" cy="325080"/>
          </a:xfrm>
          <a:prstGeom prst="rect">
            <a:avLst/>
          </a:prstGeom>
          <a:ln>
            <a:noFill/>
          </a:ln>
        </p:spPr>
      </p:pic>
      <p:sp>
        <p:nvSpPr>
          <p:cNvPr id="200" name="CustomShape 3"/>
          <p:cNvSpPr/>
          <p:nvPr/>
        </p:nvSpPr>
        <p:spPr>
          <a:xfrm>
            <a:off x="1807200" y="5878440"/>
            <a:ext cx="168336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@longhowlam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CustomShape 4"/>
          <p:cNvSpPr/>
          <p:nvPr/>
        </p:nvSpPr>
        <p:spPr>
          <a:xfrm>
            <a:off x="151200" y="5866200"/>
            <a:ext cx="1400400" cy="31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500" spc="-1" strike="noStrike">
                <a:solidFill>
                  <a:srgbClr val="00527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Follow me: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2" name="CustomShape 5"/>
          <p:cNvSpPr/>
          <p:nvPr/>
        </p:nvSpPr>
        <p:spPr>
          <a:xfrm>
            <a:off x="4026600" y="5886360"/>
            <a:ext cx="2108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2"/>
              </a:rPr>
              <a:t>LinkedIn </a:t>
            </a: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  <a:hlinkClick r:id="rId3"/>
              </a:rPr>
              <a:t>posts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3" name="Picture 10" descr=""/>
          <p:cNvPicPr/>
          <p:nvPr/>
        </p:nvPicPr>
        <p:blipFill>
          <a:blip r:embed="rId4"/>
          <a:stretch/>
        </p:blipFill>
        <p:spPr>
          <a:xfrm>
            <a:off x="3539880" y="5838840"/>
            <a:ext cx="457920" cy="466200"/>
          </a:xfrm>
          <a:prstGeom prst="rect">
            <a:avLst/>
          </a:prstGeom>
          <a:ln>
            <a:noFill/>
          </a:ln>
        </p:spPr>
      </p:pic>
      <p:pic>
        <p:nvPicPr>
          <p:cNvPr id="204" name="Picture 11" descr=""/>
          <p:cNvPicPr/>
          <p:nvPr/>
        </p:nvPicPr>
        <p:blipFill>
          <a:blip r:embed="rId5"/>
          <a:stretch/>
        </p:blipFill>
        <p:spPr>
          <a:xfrm>
            <a:off x="5832000" y="5730480"/>
            <a:ext cx="690120" cy="604080"/>
          </a:xfrm>
          <a:prstGeom prst="rect">
            <a:avLst/>
          </a:prstGeom>
          <a:ln>
            <a:noFill/>
          </a:ln>
        </p:spPr>
      </p:pic>
      <p:sp>
        <p:nvSpPr>
          <p:cNvPr id="205" name="CustomShape 6"/>
          <p:cNvSpPr/>
          <p:nvPr/>
        </p:nvSpPr>
        <p:spPr>
          <a:xfrm>
            <a:off x="6395040" y="5807880"/>
            <a:ext cx="2027520" cy="331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nl-NL" sz="16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6"/>
              </a:rPr>
              <a:t>Wordpress blog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6" name="CustomShape 7"/>
          <p:cNvSpPr/>
          <p:nvPr/>
        </p:nvSpPr>
        <p:spPr>
          <a:xfrm>
            <a:off x="468000" y="4777920"/>
            <a:ext cx="7990560" cy="618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Ben nu ZZP-er, als je een mogelijk project hebt: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r>
              <a:rPr b="0" lang="nl-NL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FreeSans"/>
                <a:ea typeface="DejaVu Sans"/>
              </a:rPr>
              <a:t>Contacteer me gewoon. Ik kom zeker een kop koffie drinken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CustomShape 1"/>
          <p:cNvSpPr/>
          <p:nvPr/>
        </p:nvSpPr>
        <p:spPr>
          <a:xfrm>
            <a:off x="360000" y="2391480"/>
            <a:ext cx="644256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Achtergrond / Overzicht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9" name="CustomShape 2"/>
          <p:cNvSpPr/>
          <p:nvPr/>
        </p:nvSpPr>
        <p:spPr>
          <a:xfrm>
            <a:off x="532440" y="1772640"/>
            <a:ext cx="7861320" cy="1322280"/>
          </a:xfrm>
          <a:prstGeom prst="rect">
            <a:avLst/>
          </a:prstGeom>
          <a:noFill/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1978 Ontstaan van de S programmeertaal (AT&amp;T Bell Labs)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1985 StatSci maakte daar commercieel product S-PLUS van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1995 Ross Ihaka and Robert Gentleman at the University of Auckland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Wingdings"/>
                <a:ea typeface="DejaVu Sans"/>
              </a:rPr>
              <a:t>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576000" y="3312000"/>
            <a:ext cx="7846920" cy="2271240"/>
          </a:xfrm>
          <a:prstGeom prst="rect">
            <a:avLst/>
          </a:prstGeom>
          <a:solidFill>
            <a:srgbClr val="fffee6">
              <a:alpha val="31000"/>
            </a:srgbClr>
          </a:solidFill>
          <a:ln w="15840">
            <a:solidFill>
              <a:srgbClr val="4f81bd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“</a:t>
            </a: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The R foundation” gevestigd aan de </a:t>
            </a: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Wirtschaftsuniversität Wien bestaande uit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Board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Core members (25 leden die de sourcecode onderhouden)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 </a:t>
            </a:r>
            <a:r>
              <a:rPr b="0" i="1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Donors, supporting members and benefactors: Waaronder SHELL.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50000"/>
              </a:lnSpc>
            </a:pPr>
            <a:r>
              <a:rPr b="0" lang="nl-NL" sz="16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R valt onder GNU general public license, onder deze voorwaarden: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Binaries van R vrij te downloaden en her-verspreiden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343080" indent="-341280">
              <a:lnSpc>
                <a:spcPct val="100000"/>
              </a:lnSpc>
              <a:buClr>
                <a:srgbClr val="0563c1"/>
              </a:buClr>
              <a:buSzPct val="90000"/>
              <a:buFont typeface="Wingdings" charset="2"/>
              <a:buChar char=""/>
            </a:pPr>
            <a:r>
              <a:rPr b="0" lang="nl-NL" sz="14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Complete source code is vrij te downloaden, modificeren en her-distribueren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>
                <p:childTnLst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7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8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Picture 6" descr=""/>
          <p:cNvPicPr/>
          <p:nvPr/>
        </p:nvPicPr>
        <p:blipFill>
          <a:blip r:embed="rId1"/>
          <a:stretch/>
        </p:blipFill>
        <p:spPr>
          <a:xfrm>
            <a:off x="251640" y="1340640"/>
            <a:ext cx="3382560" cy="877680"/>
          </a:xfrm>
          <a:prstGeom prst="rect">
            <a:avLst/>
          </a:prstGeom>
          <a:ln>
            <a:noFill/>
          </a:ln>
        </p:spPr>
      </p:pic>
      <p:sp>
        <p:nvSpPr>
          <p:cNvPr id="212" name="CustomShape 1"/>
          <p:cNvSpPr/>
          <p:nvPr/>
        </p:nvSpPr>
        <p:spPr>
          <a:xfrm>
            <a:off x="251640" y="7488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Achtergrond / overzicht van 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3" name="Picture 5" descr=""/>
          <p:cNvPicPr/>
          <p:nvPr/>
        </p:nvPicPr>
        <p:blipFill>
          <a:blip r:embed="rId2"/>
          <a:stretch/>
        </p:blipFill>
        <p:spPr>
          <a:xfrm>
            <a:off x="899640" y="2421000"/>
            <a:ext cx="7352280" cy="3958560"/>
          </a:xfrm>
          <a:prstGeom prst="rect">
            <a:avLst/>
          </a:prstGeom>
          <a:ln>
            <a:noFill/>
          </a:ln>
        </p:spPr>
      </p:pic>
      <p:sp>
        <p:nvSpPr>
          <p:cNvPr id="214" name="CustomShape 2"/>
          <p:cNvSpPr/>
          <p:nvPr/>
        </p:nvSpPr>
        <p:spPr>
          <a:xfrm>
            <a:off x="3653640" y="1412640"/>
            <a:ext cx="5417280" cy="145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2015 opgericht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Aantal bedrijven die R ondersteunen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71360" indent="-169560">
              <a:lnSpc>
                <a:spcPct val="100000"/>
              </a:lnSpc>
              <a:buClr>
                <a:srgbClr val="44546a"/>
              </a:buClr>
              <a:buFont typeface="Wingdings" charset="2"/>
              <a:buChar char=""/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Sponseren projecten die “R verder helpen”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>
                <p:childTnLst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5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6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CustomShape 1"/>
          <p:cNvSpPr/>
          <p:nvPr/>
        </p:nvSpPr>
        <p:spPr>
          <a:xfrm>
            <a:off x="539640" y="2781000"/>
            <a:ext cx="8135280" cy="659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90000"/>
              </a:lnSpc>
            </a:pPr>
            <a:r>
              <a:rPr b="0" lang="nl-NL" sz="33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De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ransition>
    <p:fade/>
  </p:transition>
  <p:timing>
    <p:tnLst>
      <p:par>
        <p:cTn id="31" dur="indefinite" restart="never" nodeType="tmRoot">
          <p:childTnLst>
            <p:seq>
              <p:cTn id="3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CustomShape 1"/>
          <p:cNvSpPr/>
          <p:nvPr/>
        </p:nvSpPr>
        <p:spPr>
          <a:xfrm>
            <a:off x="35640" y="44640"/>
            <a:ext cx="7284960" cy="614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nl-NL" sz="1800" spc="-1" strike="noStrike">
                <a:solidFill>
                  <a:srgbClr val="061018"/>
                </a:solidFill>
                <a:uFill>
                  <a:solidFill>
                    <a:srgbClr val="ffffff"/>
                  </a:solidFill>
                </a:uFill>
                <a:latin typeface="Myriad Web Pro"/>
                <a:ea typeface="DejaVu Sans"/>
              </a:rPr>
              <a:t>Een aantal verschillende R software componenten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Picture 4" descr=""/>
          <p:cNvPicPr/>
          <p:nvPr/>
        </p:nvPicPr>
        <p:blipFill>
          <a:blip r:embed="rId1"/>
          <a:stretch/>
        </p:blipFill>
        <p:spPr>
          <a:xfrm>
            <a:off x="335880" y="1507680"/>
            <a:ext cx="745560" cy="745560"/>
          </a:xfrm>
          <a:prstGeom prst="rect">
            <a:avLst/>
          </a:prstGeom>
          <a:ln>
            <a:noFill/>
          </a:ln>
        </p:spPr>
      </p:pic>
      <p:sp>
        <p:nvSpPr>
          <p:cNvPr id="218" name="CustomShape 2"/>
          <p:cNvSpPr/>
          <p:nvPr/>
        </p:nvSpPr>
        <p:spPr>
          <a:xfrm>
            <a:off x="1428840" y="1695240"/>
            <a:ext cx="25495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Studio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9" name="CustomShape 3"/>
          <p:cNvSpPr/>
          <p:nvPr/>
        </p:nvSpPr>
        <p:spPr>
          <a:xfrm>
            <a:off x="1434960" y="3425040"/>
            <a:ext cx="162612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Packages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0" name="Picture 7" descr=""/>
          <p:cNvPicPr/>
          <p:nvPr/>
        </p:nvPicPr>
        <p:blipFill>
          <a:blip r:embed="rId2"/>
          <a:stretch/>
        </p:blipFill>
        <p:spPr>
          <a:xfrm>
            <a:off x="208440" y="2447280"/>
            <a:ext cx="1000080" cy="512640"/>
          </a:xfrm>
          <a:prstGeom prst="rect">
            <a:avLst/>
          </a:prstGeom>
          <a:ln>
            <a:noFill/>
          </a:ln>
        </p:spPr>
      </p:pic>
      <p:sp>
        <p:nvSpPr>
          <p:cNvPr id="221" name="CustomShape 4"/>
          <p:cNvSpPr/>
          <p:nvPr/>
        </p:nvSpPr>
        <p:spPr>
          <a:xfrm>
            <a:off x="1461240" y="971280"/>
            <a:ext cx="189432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Core / Base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2" name="CustomShape 5"/>
          <p:cNvSpPr/>
          <p:nvPr/>
        </p:nvSpPr>
        <p:spPr>
          <a:xfrm>
            <a:off x="1464120" y="2583360"/>
            <a:ext cx="222948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R Shiny (server)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3" name="Picture 10" descr=""/>
          <p:cNvPicPr/>
          <p:nvPr/>
        </p:nvPicPr>
        <p:blipFill>
          <a:blip r:embed="rId3"/>
          <a:stretch/>
        </p:blipFill>
        <p:spPr>
          <a:xfrm>
            <a:off x="182520" y="3126240"/>
            <a:ext cx="887760" cy="924480"/>
          </a:xfrm>
          <a:prstGeom prst="rect">
            <a:avLst/>
          </a:prstGeom>
          <a:ln>
            <a:noFill/>
          </a:ln>
        </p:spPr>
      </p:pic>
      <p:pic>
        <p:nvPicPr>
          <p:cNvPr id="224" name="Picture 11" descr=""/>
          <p:cNvPicPr/>
          <p:nvPr/>
        </p:nvPicPr>
        <p:blipFill>
          <a:blip r:embed="rId4"/>
          <a:stretch/>
        </p:blipFill>
        <p:spPr>
          <a:xfrm>
            <a:off x="75600" y="4235400"/>
            <a:ext cx="1119960" cy="529560"/>
          </a:xfrm>
          <a:prstGeom prst="rect">
            <a:avLst/>
          </a:prstGeom>
          <a:ln>
            <a:noFill/>
          </a:ln>
        </p:spPr>
      </p:pic>
      <p:sp>
        <p:nvSpPr>
          <p:cNvPr id="225" name="CustomShape 6"/>
          <p:cNvSpPr/>
          <p:nvPr/>
        </p:nvSpPr>
        <p:spPr>
          <a:xfrm>
            <a:off x="1428840" y="4298760"/>
            <a:ext cx="3601800" cy="667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Scalable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Machine learning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CustomShape 7"/>
          <p:cNvSpPr/>
          <p:nvPr/>
        </p:nvSpPr>
        <p:spPr>
          <a:xfrm>
            <a:off x="3550320" y="1304640"/>
            <a:ext cx="911880" cy="3558960"/>
          </a:xfrm>
          <a:prstGeom prst="leftBrace">
            <a:avLst>
              <a:gd name="adj1" fmla="val 8333"/>
              <a:gd name="adj2" fmla="val 66208"/>
            </a:avLst>
          </a:prstGeom>
          <a:noFill/>
          <a:ln w="38160">
            <a:solidFill>
              <a:srgbClr val="eeece1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227" name="CustomShape 8"/>
          <p:cNvSpPr/>
          <p:nvPr/>
        </p:nvSpPr>
        <p:spPr>
          <a:xfrm>
            <a:off x="4212000" y="1340640"/>
            <a:ext cx="4895280" cy="3885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Meer dan 10000 packages op CRAN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zeer handige packages zijn:  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dplyr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data preparatie / wrangling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stringr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manipulatie van strings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lubridate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voor datum manipulatie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httr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,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xml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werken met web APIs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rodbc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       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connectie naar databases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ggplot2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plotly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grafische plot functies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market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 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basket analyse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4040">
              <a:lnSpc>
                <a:spcPct val="100000"/>
              </a:lnSpc>
              <a:buClr>
                <a:srgbClr val="44546a"/>
              </a:buClr>
              <a:buFont typeface="Arial"/>
              <a:buChar char="•"/>
            </a:pP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arulesVis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ourier New"/>
                <a:ea typeface="DejaVu Sans"/>
              </a:rPr>
              <a:t>	</a:t>
            </a:r>
            <a:r>
              <a:rPr b="0" lang="nl-NL" sz="16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mba visualisaties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90000"/>
              </a:lnSpc>
            </a:pPr>
            <a:r>
              <a:rPr b="0" lang="nl-NL" sz="18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</a:rPr>
              <a:t>Zie verder ook: </a:t>
            </a:r>
            <a:r>
              <a:rPr b="0" lang="nl-NL" sz="1800" spc="-1" strike="noStrike" u="sng">
                <a:solidFill>
                  <a:srgbClr val="0000ff"/>
                </a:solidFill>
                <a:uFill>
                  <a:solidFill>
                    <a:srgbClr val="ffffff"/>
                  </a:solidFill>
                </a:uFill>
                <a:latin typeface="Calibri Light"/>
                <a:ea typeface="DejaVu Sans"/>
                <a:hlinkClick r:id="rId5"/>
              </a:rPr>
              <a:t>deze link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8" name="Afbeelding 2" descr=""/>
          <p:cNvPicPr/>
          <p:nvPr/>
        </p:nvPicPr>
        <p:blipFill>
          <a:blip r:embed="rId6"/>
          <a:stretch/>
        </p:blipFill>
        <p:spPr>
          <a:xfrm>
            <a:off x="75600" y="4869000"/>
            <a:ext cx="1238760" cy="666720"/>
          </a:xfrm>
          <a:prstGeom prst="rect">
            <a:avLst/>
          </a:prstGeom>
          <a:ln>
            <a:noFill/>
          </a:ln>
        </p:spPr>
      </p:pic>
      <p:sp>
        <p:nvSpPr>
          <p:cNvPr id="229" name="CustomShape 9"/>
          <p:cNvSpPr/>
          <p:nvPr/>
        </p:nvSpPr>
        <p:spPr>
          <a:xfrm>
            <a:off x="1428840" y="507600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SparkR/ SparklyR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Afbeelding 16" descr=""/>
          <p:cNvPicPr/>
          <p:nvPr/>
        </p:nvPicPr>
        <p:blipFill>
          <a:blip r:embed="rId7"/>
          <a:stretch/>
        </p:blipFill>
        <p:spPr>
          <a:xfrm>
            <a:off x="383760" y="770760"/>
            <a:ext cx="649440" cy="568080"/>
          </a:xfrm>
          <a:prstGeom prst="rect">
            <a:avLst/>
          </a:prstGeom>
          <a:ln>
            <a:noFill/>
          </a:ln>
        </p:spPr>
      </p:pic>
      <p:sp>
        <p:nvSpPr>
          <p:cNvPr id="231" name="CustomShape 10"/>
          <p:cNvSpPr/>
          <p:nvPr/>
        </p:nvSpPr>
        <p:spPr>
          <a:xfrm>
            <a:off x="1428840" y="5854320"/>
            <a:ext cx="3601800" cy="393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90000"/>
              </a:lnSpc>
            </a:pPr>
            <a:r>
              <a:rPr b="0" lang="nl-NL" sz="2000" spc="-1" strike="noStrike">
                <a:solidFill>
                  <a:srgbClr val="44546a"/>
                </a:solidFill>
                <a:uFill>
                  <a:solidFill>
                    <a:srgbClr val="ffffff"/>
                  </a:solidFill>
                </a:uFill>
                <a:latin typeface="Verdana"/>
                <a:ea typeface="DejaVu Sans"/>
              </a:rPr>
              <a:t>SQL Server R Services</a:t>
            </a:r>
            <a:endParaRPr b="0" lang="nl-NL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2" name="Picture 2" descr=""/>
          <p:cNvPicPr/>
          <p:nvPr/>
        </p:nvPicPr>
        <p:blipFill>
          <a:blip r:embed="rId8"/>
          <a:stretch/>
        </p:blipFill>
        <p:spPr>
          <a:xfrm>
            <a:off x="155520" y="5623200"/>
            <a:ext cx="1078920" cy="885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>
                <p:childTnLst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nodeType="click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nodeType="withEffect" fill="hold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4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14486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2015-08-03T09:47:33Z</dcterms:created>
  <dc:creator>Longhow</dc:creator>
  <dc:description/>
  <dc:language>nl-NL</dc:language>
  <cp:lastModifiedBy/>
  <cp:lastPrinted>2015-11-05T15:31:15Z</cp:lastPrinted>
  <dcterms:modified xsi:type="dcterms:W3CDTF">2017-10-15T15:43:08Z</dcterms:modified>
  <cp:revision>1276</cp:revision>
  <dc:subject/>
  <dc:title>PowerPoint-presentatie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Diavoorstelling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13</vt:i4>
  </property>
</Properties>
</file>